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erriweath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regular.fntdata"/><Relationship Id="rId11" Type="http://schemas.openxmlformats.org/officeDocument/2006/relationships/slide" Target="slides/slide6.xml"/><Relationship Id="rId22" Type="http://schemas.openxmlformats.org/officeDocument/2006/relationships/font" Target="fonts/Merriweather-italic.fntdata"/><Relationship Id="rId10" Type="http://schemas.openxmlformats.org/officeDocument/2006/relationships/slide" Target="slides/slide5.xml"/><Relationship Id="rId21"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3ffbb95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73ffbb9548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ffbb954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73ffbb9548_1_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3ffbb954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73ffbb9548_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41fc36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41fc36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41fc36d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41fc36d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41fc36d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41fc36d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3ffbb954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73ffbb9548_1_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41fc36d7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41fc36d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ffbb954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73ffbb9548_1_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3ffbb954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73ffbb9548_1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1100"/>
            </a:lvl1pPr>
            <a:lvl2pPr lvl="1" rtl="0" algn="l">
              <a:lnSpc>
                <a:spcPct val="90000"/>
              </a:lnSpc>
              <a:spcBef>
                <a:spcPts val="0"/>
              </a:spcBef>
              <a:spcAft>
                <a:spcPts val="0"/>
              </a:spcAft>
              <a:buSzPts val="1100"/>
              <a:buNone/>
              <a:defRPr sz="1100"/>
            </a:lvl2pPr>
            <a:lvl3pPr lvl="2" rtl="0" algn="l">
              <a:lnSpc>
                <a:spcPct val="90000"/>
              </a:lnSpc>
              <a:spcBef>
                <a:spcPts val="0"/>
              </a:spcBef>
              <a:spcAft>
                <a:spcPts val="0"/>
              </a:spcAft>
              <a:buSzPts val="1100"/>
              <a:buNone/>
              <a:defRPr sz="1100"/>
            </a:lvl3pPr>
            <a:lvl4pPr lvl="3" rtl="0" algn="l">
              <a:lnSpc>
                <a:spcPct val="90000"/>
              </a:lnSpc>
              <a:spcBef>
                <a:spcPts val="0"/>
              </a:spcBef>
              <a:spcAft>
                <a:spcPts val="0"/>
              </a:spcAft>
              <a:buSzPts val="1100"/>
              <a:buNone/>
              <a:defRPr sz="1100"/>
            </a:lvl4pPr>
            <a:lvl5pPr lvl="4" rtl="0" algn="l">
              <a:lnSpc>
                <a:spcPct val="90000"/>
              </a:lnSpc>
              <a:spcBef>
                <a:spcPts val="0"/>
              </a:spcBef>
              <a:spcAft>
                <a:spcPts val="0"/>
              </a:spcAft>
              <a:buSzPts val="1100"/>
              <a:buNone/>
              <a:defRPr sz="1100"/>
            </a:lvl5pPr>
            <a:lvl6pPr lvl="5" rtl="0" algn="l">
              <a:lnSpc>
                <a:spcPct val="90000"/>
              </a:lnSpc>
              <a:spcBef>
                <a:spcPts val="0"/>
              </a:spcBef>
              <a:spcAft>
                <a:spcPts val="0"/>
              </a:spcAft>
              <a:buSzPts val="1100"/>
              <a:buNone/>
              <a:defRPr sz="1100"/>
            </a:lvl6pPr>
            <a:lvl7pPr lvl="6" rtl="0" algn="l">
              <a:lnSpc>
                <a:spcPct val="90000"/>
              </a:lnSpc>
              <a:spcBef>
                <a:spcPts val="0"/>
              </a:spcBef>
              <a:spcAft>
                <a:spcPts val="0"/>
              </a:spcAft>
              <a:buSzPts val="1100"/>
              <a:buNone/>
              <a:defRPr sz="1100"/>
            </a:lvl7pPr>
            <a:lvl8pPr lvl="7" rtl="0" algn="l">
              <a:lnSpc>
                <a:spcPct val="90000"/>
              </a:lnSpc>
              <a:spcBef>
                <a:spcPts val="0"/>
              </a:spcBef>
              <a:spcAft>
                <a:spcPts val="0"/>
              </a:spcAft>
              <a:buSzPts val="1100"/>
              <a:buNone/>
              <a:defRPr sz="1100"/>
            </a:lvl8pPr>
            <a:lvl9pPr lvl="8" rtl="0" algn="l">
              <a:lnSpc>
                <a:spcPct val="90000"/>
              </a:lnSpc>
              <a:spcBef>
                <a:spcPts val="0"/>
              </a:spcBef>
              <a:spcAft>
                <a:spcPts val="0"/>
              </a:spcAft>
              <a:buSzPts val="1100"/>
              <a:buNone/>
              <a:defRPr sz="1100"/>
            </a:lvl9pPr>
          </a:lstStyle>
          <a:p/>
        </p:txBody>
      </p:sp>
      <p:sp>
        <p:nvSpPr>
          <p:cNvPr id="62" name="Google Shape;6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1600"/>
              </a:spcBef>
              <a:spcAft>
                <a:spcPts val="0"/>
              </a:spcAft>
              <a:buClr>
                <a:schemeClr val="dk1"/>
              </a:buClr>
              <a:buSzPts val="1400"/>
              <a:buChar char="●"/>
              <a:defRPr sz="1100"/>
            </a:lvl7pPr>
            <a:lvl8pPr indent="-317500" lvl="7" marL="3657600" rtl="0" algn="l">
              <a:lnSpc>
                <a:spcPct val="90000"/>
              </a:lnSpc>
              <a:spcBef>
                <a:spcPts val="1600"/>
              </a:spcBef>
              <a:spcAft>
                <a:spcPts val="0"/>
              </a:spcAft>
              <a:buClr>
                <a:schemeClr val="dk1"/>
              </a:buClr>
              <a:buSzPts val="1400"/>
              <a:buChar char="○"/>
              <a:defRPr sz="1100"/>
            </a:lvl8pPr>
            <a:lvl9pPr indent="-317500" lvl="8" marL="4114800" rtl="0" algn="l">
              <a:lnSpc>
                <a:spcPct val="90000"/>
              </a:lnSpc>
              <a:spcBef>
                <a:spcPts val="1600"/>
              </a:spcBef>
              <a:spcAft>
                <a:spcPts val="1600"/>
              </a:spcAft>
              <a:buClr>
                <a:schemeClr val="dk1"/>
              </a:buClr>
              <a:buSzPts val="1400"/>
              <a:buChar char="■"/>
              <a:defRPr sz="1100"/>
            </a:lvl9pPr>
          </a:lstStyle>
          <a:p/>
        </p:txBody>
      </p:sp>
      <p:sp>
        <p:nvSpPr>
          <p:cNvPr id="63" name="Google Shape;6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900">
                <a:solidFill>
                  <a:srgbClr val="898989"/>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64" name="Google Shape;6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65" name="Google Shape;6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100">
              <a:solidFill>
                <a:schemeClr val="dk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www2.cs.uregina.ca/~kdf131/ExploreTheWorl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ctrTitle"/>
          </p:nvPr>
        </p:nvSpPr>
        <p:spPr>
          <a:xfrm>
            <a:off x="1219200" y="415973"/>
            <a:ext cx="6858000" cy="8448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Calibri"/>
              <a:buNone/>
            </a:pPr>
            <a:r>
              <a:rPr b="0" i="0" lang="en" sz="4500" u="none">
                <a:solidFill>
                  <a:schemeClr val="dk1"/>
                </a:solidFill>
                <a:latin typeface="Calibri"/>
                <a:ea typeface="Calibri"/>
                <a:cs typeface="Calibri"/>
                <a:sym typeface="Calibri"/>
              </a:rPr>
              <a:t>ENSE 374, Milestone 3</a:t>
            </a:r>
            <a:endParaRPr sz="1100"/>
          </a:p>
        </p:txBody>
      </p:sp>
      <p:sp>
        <p:nvSpPr>
          <p:cNvPr id="71" name="Google Shape;71;p14"/>
          <p:cNvSpPr txBox="1"/>
          <p:nvPr>
            <p:ph idx="1" type="subTitle"/>
          </p:nvPr>
        </p:nvSpPr>
        <p:spPr>
          <a:xfrm>
            <a:off x="1143000" y="1558528"/>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None/>
            </a:pPr>
            <a:r>
              <a:rPr lang="en" sz="1800">
                <a:solidFill>
                  <a:schemeClr val="dk1"/>
                </a:solidFill>
                <a:latin typeface="Calibri"/>
                <a:ea typeface="Calibri"/>
                <a:cs typeface="Calibri"/>
                <a:sym typeface="Calibri"/>
              </a:rPr>
              <a:t>Team Explore The World</a:t>
            </a:r>
            <a:endParaRPr sz="1100"/>
          </a:p>
          <a:p>
            <a:pPr indent="0" lvl="0" marL="0" rtl="0" algn="ctr">
              <a:lnSpc>
                <a:spcPct val="90000"/>
              </a:lnSpc>
              <a:spcBef>
                <a:spcPts val="800"/>
              </a:spcBef>
              <a:spcAft>
                <a:spcPts val="0"/>
              </a:spcAft>
              <a:buClr>
                <a:schemeClr val="dk1"/>
              </a:buClr>
              <a:buSzPts val="1800"/>
              <a:buNone/>
            </a:pPr>
            <a:r>
              <a:rPr lang="en" sz="1800">
                <a:solidFill>
                  <a:schemeClr val="dk1"/>
                </a:solidFill>
                <a:latin typeface="Calibri"/>
                <a:ea typeface="Calibri"/>
                <a:cs typeface="Calibri"/>
                <a:sym typeface="Calibri"/>
              </a:rPr>
              <a:t>Mohamed Bashir, Karlee Fidek, Rishabh Prasad</a:t>
            </a:r>
            <a:endParaRPr sz="1100"/>
          </a:p>
          <a:p>
            <a:pPr indent="0" lvl="0" marL="0" rtl="0" algn="ctr">
              <a:lnSpc>
                <a:spcPct val="90000"/>
              </a:lnSpc>
              <a:spcBef>
                <a:spcPts val="800"/>
              </a:spcBef>
              <a:spcAft>
                <a:spcPts val="0"/>
              </a:spcAft>
              <a:buClr>
                <a:schemeClr val="dk1"/>
              </a:buClr>
              <a:buSzPts val="1800"/>
              <a:buNone/>
            </a:pPr>
            <a:r>
              <a:rPr lang="en" sz="1800">
                <a:solidFill>
                  <a:schemeClr val="dk1"/>
                </a:solidFill>
                <a:latin typeface="Calibri"/>
                <a:ea typeface="Calibri"/>
                <a:cs typeface="Calibri"/>
                <a:sym typeface="Calibri"/>
              </a:rPr>
              <a:t>November 13, 2019</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39200"/>
            <a:ext cx="8520600" cy="62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0" i="0" lang="en" sz="3300" u="none">
                <a:solidFill>
                  <a:srgbClr val="FFFFFF"/>
                </a:solidFill>
                <a:latin typeface="Calibri"/>
                <a:ea typeface="Calibri"/>
                <a:cs typeface="Calibri"/>
                <a:sym typeface="Calibri"/>
              </a:rPr>
              <a:t>Group reflection</a:t>
            </a:r>
            <a:endParaRPr sz="1100">
              <a:solidFill>
                <a:srgbClr val="FFFFFF"/>
              </a:solidFill>
            </a:endParaRPr>
          </a:p>
        </p:txBody>
      </p:sp>
      <p:sp>
        <p:nvSpPr>
          <p:cNvPr id="132" name="Google Shape;132;p23"/>
          <p:cNvSpPr txBox="1"/>
          <p:nvPr>
            <p:ph idx="4294967295" type="body"/>
          </p:nvPr>
        </p:nvSpPr>
        <p:spPr>
          <a:xfrm>
            <a:off x="311700" y="1367375"/>
            <a:ext cx="8520600" cy="3263400"/>
          </a:xfrm>
          <a:prstGeom prst="rect">
            <a:avLst/>
          </a:prstGeom>
          <a:noFill/>
          <a:ln>
            <a:noFill/>
          </a:ln>
        </p:spPr>
        <p:txBody>
          <a:bodyPr anchorCtr="0" anchor="t" bIns="34275" lIns="68575" spcFirstLastPara="1" rIns="68575" wrap="square" tIns="34275">
            <a:noAutofit/>
          </a:bodyPr>
          <a:lstStyle/>
          <a:p>
            <a:pPr indent="-165100" lvl="0" marL="177800" marR="0" rtl="0" algn="l">
              <a:lnSpc>
                <a:spcPct val="80000"/>
              </a:lnSpc>
              <a:spcBef>
                <a:spcPts val="0"/>
              </a:spcBef>
              <a:spcAft>
                <a:spcPts val="0"/>
              </a:spcAft>
              <a:buClr>
                <a:schemeClr val="dk1"/>
              </a:buClr>
              <a:buSzPts val="2000"/>
              <a:buFont typeface="Arial"/>
              <a:buChar char="•"/>
            </a:pPr>
            <a:r>
              <a:rPr b="1" i="0" lang="en" sz="2000" u="none" cap="none" strike="noStrike">
                <a:solidFill>
                  <a:schemeClr val="dk1"/>
                </a:solidFill>
                <a:latin typeface="Calibri"/>
                <a:ea typeface="Calibri"/>
                <a:cs typeface="Calibri"/>
                <a:sym typeface="Calibri"/>
              </a:rPr>
              <a:t>How did you feel about this milestone? What did you like about it? What did you dislike?</a:t>
            </a:r>
            <a:endParaRPr b="1" sz="2000"/>
          </a:p>
          <a:p>
            <a:pPr indent="-177800" lvl="1" marL="520700" marR="0" rtl="0" algn="l">
              <a:lnSpc>
                <a:spcPct val="80000"/>
              </a:lnSpc>
              <a:spcBef>
                <a:spcPts val="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We liked the fact that we have a working product which exceeded our expectations for the first MVP, however, we felt a little rushed.</a:t>
            </a:r>
            <a:endParaRPr sz="1800">
              <a:solidFill>
                <a:schemeClr val="dk1"/>
              </a:solidFill>
              <a:latin typeface="Calibri"/>
              <a:ea typeface="Calibri"/>
              <a:cs typeface="Calibri"/>
              <a:sym typeface="Calibri"/>
            </a:endParaRPr>
          </a:p>
          <a:p>
            <a:pPr indent="-165100" lvl="0" marL="177800" marR="0" rtl="0" algn="l">
              <a:lnSpc>
                <a:spcPct val="80000"/>
              </a:lnSpc>
              <a:spcBef>
                <a:spcPts val="800"/>
              </a:spcBef>
              <a:spcAft>
                <a:spcPts val="0"/>
              </a:spcAft>
              <a:buClr>
                <a:schemeClr val="dk1"/>
              </a:buClr>
              <a:buSzPts val="2000"/>
              <a:buFont typeface="Arial"/>
              <a:buChar char="•"/>
            </a:pPr>
            <a:r>
              <a:rPr b="1" i="0" lang="en" sz="2000" u="none" cap="none" strike="noStrike">
                <a:solidFill>
                  <a:schemeClr val="dk1"/>
                </a:solidFill>
                <a:latin typeface="Calibri"/>
                <a:ea typeface="Calibri"/>
                <a:cs typeface="Calibri"/>
                <a:sym typeface="Calibri"/>
              </a:rPr>
              <a:t>What did you learn about yourself as you collaborated and worked through this milestone?</a:t>
            </a:r>
            <a:endParaRPr b="1" sz="2000"/>
          </a:p>
          <a:p>
            <a:pPr indent="-177800" lvl="1" marL="520700" marR="0" rtl="0" algn="l">
              <a:lnSpc>
                <a:spcPct val="80000"/>
              </a:lnSpc>
              <a:spcBef>
                <a:spcPts val="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We faced some communication issues with being on the same page with the tasks each of us were assigned.</a:t>
            </a:r>
            <a:endParaRPr sz="1100"/>
          </a:p>
          <a:p>
            <a:pPr indent="-165100" lvl="0" marL="177800" marR="0" rtl="0" algn="l">
              <a:lnSpc>
                <a:spcPct val="80000"/>
              </a:lnSpc>
              <a:spcBef>
                <a:spcPts val="800"/>
              </a:spcBef>
              <a:spcAft>
                <a:spcPts val="0"/>
              </a:spcAft>
              <a:buClr>
                <a:schemeClr val="dk1"/>
              </a:buClr>
              <a:buSzPts val="2000"/>
              <a:buFont typeface="Arial"/>
              <a:buChar char="•"/>
            </a:pPr>
            <a:r>
              <a:rPr b="1" i="0" lang="en" sz="2000" u="none" cap="none" strike="noStrike">
                <a:solidFill>
                  <a:schemeClr val="dk1"/>
                </a:solidFill>
                <a:latin typeface="Calibri"/>
                <a:ea typeface="Calibri"/>
                <a:cs typeface="Calibri"/>
                <a:sym typeface="Calibri"/>
              </a:rPr>
              <a:t>How will you use what you have learned going forward?</a:t>
            </a:r>
            <a:endParaRPr b="1" sz="2000"/>
          </a:p>
          <a:p>
            <a:pPr indent="-177800" lvl="1" marL="520700" marR="0" rtl="0" algn="l">
              <a:lnSpc>
                <a:spcPct val="80000"/>
              </a:lnSpc>
              <a:spcBef>
                <a:spcPts val="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We need to communicate more frequently and make sure that everyone is on the same page at all times</a:t>
            </a:r>
            <a:endParaRPr sz="1100"/>
          </a:p>
          <a:p>
            <a:pPr indent="0" lvl="0" marL="457200" marR="0" rtl="0" algn="l">
              <a:lnSpc>
                <a:spcPct val="80000"/>
              </a:lnSpc>
              <a:spcBef>
                <a:spcPts val="80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8520600" cy="62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0" i="0" lang="en" sz="3300" u="none">
                <a:solidFill>
                  <a:srgbClr val="FFFFFF"/>
                </a:solidFill>
                <a:latin typeface="Calibri"/>
                <a:ea typeface="Calibri"/>
                <a:cs typeface="Calibri"/>
                <a:sym typeface="Calibri"/>
              </a:rPr>
              <a:t>Project </a:t>
            </a:r>
            <a:r>
              <a:rPr lang="en" sz="3300">
                <a:solidFill>
                  <a:srgbClr val="FFFFFF"/>
                </a:solidFill>
                <a:latin typeface="Calibri"/>
                <a:ea typeface="Calibri"/>
                <a:cs typeface="Calibri"/>
                <a:sym typeface="Calibri"/>
              </a:rPr>
              <a:t>B</a:t>
            </a:r>
            <a:r>
              <a:rPr b="0" i="0" lang="en" sz="3300" u="none">
                <a:solidFill>
                  <a:srgbClr val="FFFFFF"/>
                </a:solidFill>
                <a:latin typeface="Calibri"/>
                <a:ea typeface="Calibri"/>
                <a:cs typeface="Calibri"/>
                <a:sym typeface="Calibri"/>
              </a:rPr>
              <a:t>lurb </a:t>
            </a:r>
            <a:endParaRPr sz="1100">
              <a:solidFill>
                <a:srgbClr val="FFFFFF"/>
              </a:solidFill>
            </a:endParaRPr>
          </a:p>
        </p:txBody>
      </p:sp>
      <p:sp>
        <p:nvSpPr>
          <p:cNvPr id="77" name="Google Shape;77;p15"/>
          <p:cNvSpPr txBox="1"/>
          <p:nvPr>
            <p:ph idx="4294967295" type="subTitle"/>
          </p:nvPr>
        </p:nvSpPr>
        <p:spPr>
          <a:xfrm>
            <a:off x="429425" y="1537300"/>
            <a:ext cx="8223900" cy="3036300"/>
          </a:xfrm>
          <a:prstGeom prst="rect">
            <a:avLst/>
          </a:prstGeom>
        </p:spPr>
        <p:txBody>
          <a:bodyPr anchorCtr="0" anchor="t" bIns="91425" lIns="91425" spcFirstLastPara="1" rIns="91425" wrap="square" tIns="91425">
            <a:noAutofit/>
          </a:bodyPr>
          <a:lstStyle/>
          <a:p>
            <a:pPr indent="-171450" lvl="0" marL="177800" rtl="0" algn="l">
              <a:lnSpc>
                <a:spcPct val="115000"/>
              </a:lnSpc>
              <a:spcBef>
                <a:spcPts val="0"/>
              </a:spcBef>
              <a:spcAft>
                <a:spcPts val="1600"/>
              </a:spcAft>
              <a:buClr>
                <a:schemeClr val="lt2"/>
              </a:buClr>
              <a:buSzPts val="2100"/>
              <a:buFont typeface="Arial"/>
              <a:buChar char="•"/>
            </a:pPr>
            <a:r>
              <a:rPr lang="en" sz="2100">
                <a:solidFill>
                  <a:schemeClr val="lt2"/>
                </a:solidFill>
                <a:latin typeface="Calibri"/>
                <a:ea typeface="Calibri"/>
                <a:cs typeface="Calibri"/>
                <a:sym typeface="Calibri"/>
              </a:rPr>
              <a:t>We would like to create an application that recommends our users meaningful travel locations based on their interests and preferences, but also inspires them to experience various cultures and parts of the world.</a:t>
            </a:r>
            <a:endParaRPr>
              <a:solidFill>
                <a:schemeClr val="lt2"/>
              </a:solidFill>
            </a:endParaRPr>
          </a:p>
        </p:txBody>
      </p:sp>
      <p:sp>
        <p:nvSpPr>
          <p:cNvPr id="78" name="Google Shape;78;p15"/>
          <p:cNvSpPr txBox="1"/>
          <p:nvPr>
            <p:ph type="title"/>
          </p:nvPr>
        </p:nvSpPr>
        <p:spPr>
          <a:xfrm>
            <a:off x="5003825" y="459900"/>
            <a:ext cx="3704400" cy="786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0" i="0" lang="en" sz="3300" u="none">
                <a:solidFill>
                  <a:schemeClr val="dk1"/>
                </a:solidFill>
                <a:latin typeface="Calibri"/>
                <a:ea typeface="Calibri"/>
                <a:cs typeface="Calibri"/>
                <a:sym typeface="Calibri"/>
              </a:rPr>
              <a:t>MVC </a:t>
            </a:r>
            <a:r>
              <a:rPr lang="en" sz="3300">
                <a:solidFill>
                  <a:schemeClr val="dk1"/>
                </a:solidFill>
                <a:latin typeface="Calibri"/>
                <a:ea typeface="Calibri"/>
                <a:cs typeface="Calibri"/>
                <a:sym typeface="Calibri"/>
              </a:rPr>
              <a:t>A</a:t>
            </a:r>
            <a:r>
              <a:rPr b="0" i="0" lang="en" sz="3300" u="none">
                <a:solidFill>
                  <a:schemeClr val="dk1"/>
                </a:solidFill>
                <a:latin typeface="Calibri"/>
                <a:ea typeface="Calibri"/>
                <a:cs typeface="Calibri"/>
                <a:sym typeface="Calibri"/>
              </a:rPr>
              <a:t>rchitecture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1 - Interface</a:t>
            </a:r>
            <a:endParaRPr/>
          </a:p>
        </p:txBody>
      </p:sp>
      <p:pic>
        <p:nvPicPr>
          <p:cNvPr id="84" name="Google Shape;84;p16"/>
          <p:cNvPicPr preferRelativeResize="0"/>
          <p:nvPr/>
        </p:nvPicPr>
        <p:blipFill>
          <a:blip r:embed="rId3">
            <a:alphaModFix/>
          </a:blip>
          <a:stretch>
            <a:fillRect/>
          </a:stretch>
        </p:blipFill>
        <p:spPr>
          <a:xfrm>
            <a:off x="126413" y="1678025"/>
            <a:ext cx="4370478" cy="2731549"/>
          </a:xfrm>
          <a:prstGeom prst="rect">
            <a:avLst/>
          </a:prstGeom>
          <a:noFill/>
          <a:ln>
            <a:noFill/>
          </a:ln>
        </p:spPr>
      </p:pic>
      <p:pic>
        <p:nvPicPr>
          <p:cNvPr id="85" name="Google Shape;85;p16"/>
          <p:cNvPicPr preferRelativeResize="0"/>
          <p:nvPr/>
        </p:nvPicPr>
        <p:blipFill>
          <a:blip r:embed="rId4">
            <a:alphaModFix/>
          </a:blip>
          <a:stretch>
            <a:fillRect/>
          </a:stretch>
        </p:blipFill>
        <p:spPr>
          <a:xfrm>
            <a:off x="4647113" y="1678025"/>
            <a:ext cx="4370478" cy="27315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1 - Interface</a:t>
            </a:r>
            <a:endParaRPr/>
          </a:p>
        </p:txBody>
      </p:sp>
      <p:pic>
        <p:nvPicPr>
          <p:cNvPr id="91" name="Google Shape;91;p17"/>
          <p:cNvPicPr preferRelativeResize="0"/>
          <p:nvPr/>
        </p:nvPicPr>
        <p:blipFill rotWithShape="1">
          <a:blip r:embed="rId3">
            <a:alphaModFix/>
          </a:blip>
          <a:srcRect b="0" l="0" r="0" t="0"/>
          <a:stretch/>
        </p:blipFill>
        <p:spPr>
          <a:xfrm>
            <a:off x="126413" y="1678025"/>
            <a:ext cx="4370478" cy="2731549"/>
          </a:xfrm>
          <a:prstGeom prst="rect">
            <a:avLst/>
          </a:prstGeom>
          <a:noFill/>
          <a:ln>
            <a:noFill/>
          </a:ln>
        </p:spPr>
      </p:pic>
      <p:pic>
        <p:nvPicPr>
          <p:cNvPr id="92" name="Google Shape;92;p17"/>
          <p:cNvPicPr preferRelativeResize="0"/>
          <p:nvPr/>
        </p:nvPicPr>
        <p:blipFill rotWithShape="1">
          <a:blip r:embed="rId4">
            <a:alphaModFix/>
          </a:blip>
          <a:srcRect b="0" l="0" r="0" t="0"/>
          <a:stretch/>
        </p:blipFill>
        <p:spPr>
          <a:xfrm>
            <a:off x="4647113" y="1678025"/>
            <a:ext cx="4370478" cy="27315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1 - Interface</a:t>
            </a:r>
            <a:endParaRPr/>
          </a:p>
        </p:txBody>
      </p:sp>
      <p:pic>
        <p:nvPicPr>
          <p:cNvPr id="98" name="Google Shape;98;p18"/>
          <p:cNvPicPr preferRelativeResize="0"/>
          <p:nvPr/>
        </p:nvPicPr>
        <p:blipFill rotWithShape="1">
          <a:blip r:embed="rId3">
            <a:alphaModFix/>
          </a:blip>
          <a:srcRect b="0" l="0" r="0" t="0"/>
          <a:stretch/>
        </p:blipFill>
        <p:spPr>
          <a:xfrm>
            <a:off x="126413" y="1678025"/>
            <a:ext cx="4370478" cy="2731549"/>
          </a:xfrm>
          <a:prstGeom prst="rect">
            <a:avLst/>
          </a:prstGeom>
          <a:noFill/>
          <a:ln>
            <a:noFill/>
          </a:ln>
        </p:spPr>
      </p:pic>
      <p:pic>
        <p:nvPicPr>
          <p:cNvPr id="99" name="Google Shape;99;p18"/>
          <p:cNvPicPr preferRelativeResize="0"/>
          <p:nvPr/>
        </p:nvPicPr>
        <p:blipFill rotWithShape="1">
          <a:blip r:embed="rId4">
            <a:alphaModFix/>
          </a:blip>
          <a:srcRect b="0" l="0" r="0" t="0"/>
          <a:stretch/>
        </p:blipFill>
        <p:spPr>
          <a:xfrm>
            <a:off x="4647113" y="1678025"/>
            <a:ext cx="4370478" cy="27315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idx="4294967295" type="title"/>
          </p:nvPr>
        </p:nvSpPr>
        <p:spPr>
          <a:xfrm>
            <a:off x="628650" y="184499"/>
            <a:ext cx="7886700" cy="78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0" i="0" lang="en" sz="3300" u="none">
                <a:solidFill>
                  <a:schemeClr val="dk1"/>
                </a:solidFill>
                <a:latin typeface="Calibri"/>
                <a:ea typeface="Calibri"/>
                <a:cs typeface="Calibri"/>
                <a:sym typeface="Calibri"/>
              </a:rPr>
              <a:t>MVP 1 demo</a:t>
            </a:r>
            <a:endParaRPr sz="1100"/>
          </a:p>
        </p:txBody>
      </p:sp>
      <p:sp>
        <p:nvSpPr>
          <p:cNvPr id="105" name="Google Shape;105;p19"/>
          <p:cNvSpPr txBox="1"/>
          <p:nvPr>
            <p:ph idx="1" type="body"/>
          </p:nvPr>
        </p:nvSpPr>
        <p:spPr>
          <a:xfrm>
            <a:off x="582300" y="904800"/>
            <a:ext cx="7979400" cy="460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sz="2100" u="sng">
                <a:solidFill>
                  <a:schemeClr val="hlink"/>
                </a:solidFill>
                <a:latin typeface="Calibri"/>
                <a:ea typeface="Calibri"/>
                <a:cs typeface="Calibri"/>
                <a:sym typeface="Calibri"/>
                <a:hlinkClick r:id="rId3"/>
              </a:rPr>
              <a:t>Demo</a:t>
            </a:r>
            <a:endParaRPr sz="1100"/>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Were we</a:t>
            </a:r>
            <a:r>
              <a:rPr b="0" i="0" lang="en" sz="2100" u="none" cap="none" strike="noStrike">
                <a:solidFill>
                  <a:schemeClr val="dk1"/>
                </a:solidFill>
                <a:latin typeface="Calibri"/>
                <a:ea typeface="Calibri"/>
                <a:cs typeface="Calibri"/>
                <a:sym typeface="Calibri"/>
              </a:rPr>
              <a:t> successful in mapping out </a:t>
            </a:r>
            <a:r>
              <a:rPr lang="en" sz="2100">
                <a:solidFill>
                  <a:schemeClr val="dk1"/>
                </a:solidFill>
                <a:latin typeface="Calibri"/>
                <a:ea typeface="Calibri"/>
                <a:cs typeface="Calibri"/>
                <a:sym typeface="Calibri"/>
              </a:rPr>
              <a:t>our</a:t>
            </a:r>
            <a:r>
              <a:rPr b="0" i="0" lang="en" sz="2100" u="none" cap="none" strike="noStrike">
                <a:solidFill>
                  <a:schemeClr val="dk1"/>
                </a:solidFill>
                <a:latin typeface="Calibri"/>
                <a:ea typeface="Calibri"/>
                <a:cs typeface="Calibri"/>
                <a:sym typeface="Calibri"/>
              </a:rPr>
              <a:t> envisioned MVP-1?</a:t>
            </a:r>
            <a:endParaRPr sz="2100">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Our goal was to have one or two user preferences link to a location</a:t>
            </a:r>
            <a:endParaRPr sz="1800">
              <a:solidFill>
                <a:schemeClr val="dk1"/>
              </a:solidFill>
              <a:latin typeface="Calibri"/>
              <a:ea typeface="Calibri"/>
              <a:cs typeface="Calibri"/>
              <a:sym typeface="Calibri"/>
            </a:endParaRPr>
          </a:p>
          <a:p>
            <a:pPr indent="-177800" lvl="1" marL="520700" marR="0" rtl="0" algn="l">
              <a:lnSpc>
                <a:spcPct val="90000"/>
              </a:lnSpc>
              <a:spcBef>
                <a:spcPts val="4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Describe why you feel what you have right now is a good MVP</a:t>
            </a:r>
            <a:endParaRPr sz="1800">
              <a:solidFill>
                <a:schemeClr val="dk1"/>
              </a:solidFill>
              <a:latin typeface="Calibri"/>
              <a:ea typeface="Calibri"/>
              <a:cs typeface="Calibri"/>
              <a:sym typeface="Calibri"/>
            </a:endParaRPr>
          </a:p>
          <a:p>
            <a:pPr indent="-317500" lvl="1" marL="914400" rtl="0" algn="l">
              <a:lnSpc>
                <a:spcPct val="90000"/>
              </a:lnSpc>
              <a:spcBef>
                <a:spcPts val="40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3 preferences, different location recommendations, different pictures, and a small description for each location</a:t>
            </a:r>
            <a:endParaRPr sz="1400">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Is our</a:t>
            </a:r>
            <a:r>
              <a:rPr b="0" i="0" lang="en" sz="2100" u="none" cap="none" strike="noStrike">
                <a:solidFill>
                  <a:schemeClr val="dk1"/>
                </a:solidFill>
                <a:latin typeface="Calibri"/>
                <a:ea typeface="Calibri"/>
                <a:cs typeface="Calibri"/>
                <a:sym typeface="Calibri"/>
              </a:rPr>
              <a:t> code clean?</a:t>
            </a:r>
            <a:endParaRPr sz="2100">
              <a:solidFill>
                <a:schemeClr val="dk1"/>
              </a:solidFill>
              <a:latin typeface="Calibri"/>
              <a:ea typeface="Calibri"/>
              <a:cs typeface="Calibri"/>
              <a:sym typeface="Calibri"/>
            </a:endParaRPr>
          </a:p>
          <a:p>
            <a:pPr indent="-342900" lvl="1" marL="914400" marR="0" rtl="0" algn="l">
              <a:lnSpc>
                <a:spcPct val="90000"/>
              </a:lnSpc>
              <a:spcBef>
                <a:spcPts val="8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We believe our code is clean</a:t>
            </a:r>
            <a:endParaRPr sz="1800">
              <a:solidFill>
                <a:schemeClr val="dk1"/>
              </a:solidFill>
              <a:latin typeface="Calibri"/>
              <a:ea typeface="Calibri"/>
              <a:cs typeface="Calibri"/>
              <a:sym typeface="Calibri"/>
            </a:endParaRPr>
          </a:p>
          <a:p>
            <a:pPr indent="-342900" lvl="1" marL="914400" marR="0" rtl="0" algn="l">
              <a:lnSpc>
                <a:spcPct val="9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Shorter variable names, smaller variable/html spans, easy to understand</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MVP 1 - Location Diagrams</a:t>
            </a:r>
            <a:endParaRPr/>
          </a:p>
        </p:txBody>
      </p:sp>
      <p:pic>
        <p:nvPicPr>
          <p:cNvPr id="111" name="Google Shape;111;p20"/>
          <p:cNvPicPr preferRelativeResize="0"/>
          <p:nvPr/>
        </p:nvPicPr>
        <p:blipFill rotWithShape="1">
          <a:blip r:embed="rId3">
            <a:alphaModFix/>
          </a:blip>
          <a:srcRect b="12357" l="13823" r="7677" t="15709"/>
          <a:stretch/>
        </p:blipFill>
        <p:spPr>
          <a:xfrm>
            <a:off x="1021100" y="1288100"/>
            <a:ext cx="3037402" cy="1855575"/>
          </a:xfrm>
          <a:prstGeom prst="rect">
            <a:avLst/>
          </a:prstGeom>
          <a:noFill/>
          <a:ln>
            <a:noFill/>
          </a:ln>
        </p:spPr>
      </p:pic>
      <p:pic>
        <p:nvPicPr>
          <p:cNvPr id="112" name="Google Shape;112;p20"/>
          <p:cNvPicPr preferRelativeResize="0"/>
          <p:nvPr/>
        </p:nvPicPr>
        <p:blipFill rotWithShape="1">
          <a:blip r:embed="rId4">
            <a:alphaModFix/>
          </a:blip>
          <a:srcRect b="6532" l="4236" r="12207" t="12212"/>
          <a:stretch/>
        </p:blipFill>
        <p:spPr>
          <a:xfrm>
            <a:off x="1021100" y="3143675"/>
            <a:ext cx="3037402" cy="1968970"/>
          </a:xfrm>
          <a:prstGeom prst="rect">
            <a:avLst/>
          </a:prstGeom>
          <a:noFill/>
          <a:ln>
            <a:noFill/>
          </a:ln>
        </p:spPr>
      </p:pic>
      <p:pic>
        <p:nvPicPr>
          <p:cNvPr id="113" name="Google Shape;113;p20"/>
          <p:cNvPicPr preferRelativeResize="0"/>
          <p:nvPr/>
        </p:nvPicPr>
        <p:blipFill rotWithShape="1">
          <a:blip r:embed="rId5">
            <a:alphaModFix/>
          </a:blip>
          <a:srcRect b="10156" l="4439" r="1514" t="15812"/>
          <a:stretch/>
        </p:blipFill>
        <p:spPr>
          <a:xfrm>
            <a:off x="4688852" y="1288100"/>
            <a:ext cx="3535972" cy="1855575"/>
          </a:xfrm>
          <a:prstGeom prst="rect">
            <a:avLst/>
          </a:prstGeom>
          <a:noFill/>
          <a:ln>
            <a:noFill/>
          </a:ln>
        </p:spPr>
      </p:pic>
      <p:pic>
        <p:nvPicPr>
          <p:cNvPr id="114" name="Google Shape;114;p20"/>
          <p:cNvPicPr preferRelativeResize="0"/>
          <p:nvPr/>
        </p:nvPicPr>
        <p:blipFill rotWithShape="1">
          <a:blip r:embed="rId6">
            <a:alphaModFix/>
          </a:blip>
          <a:srcRect b="11370" l="3521" r="0" t="16343"/>
          <a:stretch/>
        </p:blipFill>
        <p:spPr>
          <a:xfrm>
            <a:off x="4516472" y="3143675"/>
            <a:ext cx="3867427" cy="193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idx="4294967295"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sz="3300">
                <a:solidFill>
                  <a:schemeClr val="dk1"/>
                </a:solidFill>
                <a:latin typeface="Calibri"/>
                <a:ea typeface="Calibri"/>
                <a:cs typeface="Calibri"/>
                <a:sym typeface="Calibri"/>
              </a:rPr>
              <a:t>D</a:t>
            </a:r>
            <a:r>
              <a:rPr b="1" i="0" lang="en" sz="3300" u="none">
                <a:solidFill>
                  <a:schemeClr val="dk1"/>
                </a:solidFill>
                <a:latin typeface="Calibri"/>
                <a:ea typeface="Calibri"/>
                <a:cs typeface="Calibri"/>
                <a:sym typeface="Calibri"/>
              </a:rPr>
              <a:t>evelopment </a:t>
            </a:r>
            <a:r>
              <a:rPr b="1" lang="en" sz="3300">
                <a:solidFill>
                  <a:schemeClr val="dk1"/>
                </a:solidFill>
                <a:latin typeface="Calibri"/>
                <a:ea typeface="Calibri"/>
                <a:cs typeface="Calibri"/>
                <a:sym typeface="Calibri"/>
              </a:rPr>
              <a:t>C</a:t>
            </a:r>
            <a:r>
              <a:rPr b="1" i="0" lang="en" sz="3300" u="none">
                <a:solidFill>
                  <a:schemeClr val="dk1"/>
                </a:solidFill>
                <a:latin typeface="Calibri"/>
                <a:ea typeface="Calibri"/>
                <a:cs typeface="Calibri"/>
                <a:sym typeface="Calibri"/>
              </a:rPr>
              <a:t>hanges</a:t>
            </a:r>
            <a:endParaRPr b="1" sz="1100"/>
          </a:p>
        </p:txBody>
      </p:sp>
      <p:pic>
        <p:nvPicPr>
          <p:cNvPr id="120" name="Google Shape;120;p21"/>
          <p:cNvPicPr preferRelativeResize="0"/>
          <p:nvPr/>
        </p:nvPicPr>
        <p:blipFill>
          <a:blip r:embed="rId3">
            <a:alphaModFix/>
          </a:blip>
          <a:stretch>
            <a:fillRect/>
          </a:stretch>
        </p:blipFill>
        <p:spPr>
          <a:xfrm>
            <a:off x="1117050" y="1207748"/>
            <a:ext cx="6909879" cy="2970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ctrTitle"/>
          </p:nvPr>
        </p:nvSpPr>
        <p:spPr>
          <a:xfrm>
            <a:off x="768900" y="169600"/>
            <a:ext cx="8022600" cy="1282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i="0" lang="en" sz="3300" u="none">
                <a:solidFill>
                  <a:schemeClr val="dk1"/>
                </a:solidFill>
                <a:latin typeface="Calibri"/>
                <a:ea typeface="Calibri"/>
                <a:cs typeface="Calibri"/>
                <a:sym typeface="Calibri"/>
              </a:rPr>
              <a:t>MVP-2 &amp; GitHub</a:t>
            </a:r>
            <a:endParaRPr b="1" sz="1100"/>
          </a:p>
        </p:txBody>
      </p:sp>
      <p:sp>
        <p:nvSpPr>
          <p:cNvPr id="126" name="Google Shape;126;p22"/>
          <p:cNvSpPr txBox="1"/>
          <p:nvPr>
            <p:ph idx="1" type="subTitle"/>
          </p:nvPr>
        </p:nvSpPr>
        <p:spPr>
          <a:xfrm>
            <a:off x="401050" y="1225450"/>
            <a:ext cx="6912300" cy="1282500"/>
          </a:xfrm>
          <a:prstGeom prst="rect">
            <a:avLst/>
          </a:prstGeom>
          <a:noFill/>
          <a:ln>
            <a:noFill/>
          </a:ln>
        </p:spPr>
        <p:txBody>
          <a:bodyPr anchorCtr="0" anchor="t" bIns="34275" lIns="68575" spcFirstLastPara="1" rIns="68575" wrap="square" tIns="34275">
            <a:noAutofit/>
          </a:bodyPr>
          <a:lstStyle/>
          <a:p>
            <a:pPr indent="-381000" lvl="0" marL="457200" marR="0" rtl="0" algn="l">
              <a:lnSpc>
                <a:spcPct val="90000"/>
              </a:lnSpc>
              <a:spcBef>
                <a:spcPts val="40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Activity suggestions, back button, website links for more information, possibly an interactive map</a:t>
            </a:r>
            <a:endParaRPr sz="2400"/>
          </a:p>
          <a:p>
            <a:pPr indent="-381000" lvl="0" marL="457200" marR="0" rtl="0" algn="l">
              <a:lnSpc>
                <a:spcPct val="9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Barriers to success? </a:t>
            </a:r>
            <a:r>
              <a:rPr lang="en" sz="2400">
                <a:solidFill>
                  <a:schemeClr val="dk1"/>
                </a:solidFill>
                <a:latin typeface="Calibri"/>
                <a:ea typeface="Calibri"/>
                <a:cs typeface="Calibri"/>
                <a:sym typeface="Calibri"/>
              </a:rPr>
              <a:t>Implementing the interactive map, ability to implement the widget?</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